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97" r:id="rId2"/>
    <p:sldId id="288" r:id="rId3"/>
    <p:sldId id="260" r:id="rId4"/>
    <p:sldId id="263" r:id="rId5"/>
    <p:sldId id="292" r:id="rId6"/>
    <p:sldId id="265" r:id="rId7"/>
    <p:sldId id="293" r:id="rId8"/>
    <p:sldId id="294" r:id="rId9"/>
    <p:sldId id="266" r:id="rId10"/>
    <p:sldId id="295" r:id="rId11"/>
    <p:sldId id="268" r:id="rId12"/>
    <p:sldId id="287" r:id="rId13"/>
    <p:sldId id="269" r:id="rId14"/>
    <p:sldId id="290" r:id="rId15"/>
    <p:sldId id="291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  <a:srgbClr val="003300"/>
    <a:srgbClr val="FF6600"/>
    <a:srgbClr val="863514"/>
    <a:srgbClr val="000000"/>
    <a:srgbClr val="FFFF00"/>
    <a:srgbClr val="00FF99"/>
    <a:srgbClr val="A50021"/>
    <a:srgbClr val="0099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F30FEB-8C08-40AA-B757-E4C423B541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84CD7B13-4429-4DD0-B6F5-31BB2697B4A1}">
      <dgm:prSet/>
      <dgm:spPr/>
      <dgm:t>
        <a:bodyPr/>
        <a:lstStyle/>
        <a:p>
          <a:pPr rtl="0"/>
          <a:r>
            <a:rPr lang="en-US" dirty="0" smtClean="0"/>
            <a:t>The study of physical geography is emerging as a discipline of evaluating and managing natural resources. In order to achieve this objective, it is essential to understand the intricate relationship between physical environment and human beings.</a:t>
          </a:r>
          <a:endParaRPr lang="en-IN" dirty="0"/>
        </a:p>
      </dgm:t>
    </dgm:pt>
    <dgm:pt modelId="{236F6F1B-071C-4C4C-A36B-852F8DF43B71}" type="parTrans" cxnId="{71E130CF-7E8D-4E9F-9C09-57C4F80DEC73}">
      <dgm:prSet/>
      <dgm:spPr/>
      <dgm:t>
        <a:bodyPr/>
        <a:lstStyle/>
        <a:p>
          <a:endParaRPr lang="en-IN"/>
        </a:p>
      </dgm:t>
    </dgm:pt>
    <dgm:pt modelId="{E833E7CE-F327-4BEE-978E-646D23D95A26}" type="sibTrans" cxnId="{71E130CF-7E8D-4E9F-9C09-57C4F80DEC73}">
      <dgm:prSet/>
      <dgm:spPr/>
      <dgm:t>
        <a:bodyPr/>
        <a:lstStyle/>
        <a:p>
          <a:endParaRPr lang="en-IN"/>
        </a:p>
      </dgm:t>
    </dgm:pt>
    <dgm:pt modelId="{467297A5-7518-4542-A779-A103D55F6014}" type="pres">
      <dgm:prSet presAssocID="{5AF30FEB-8C08-40AA-B757-E4C423B541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20AFA1-88FE-43E4-963E-7D64E9736167}" type="pres">
      <dgm:prSet presAssocID="{84CD7B13-4429-4DD0-B6F5-31BB2697B4A1}" presName="parentText" presStyleLbl="node1" presStyleIdx="0" presStyleCnt="1" custLinFactNeighborX="-8333" custLinFactNeighborY="-2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F7CEA2-47DA-44C7-8F18-9E166851E965}" type="presOf" srcId="{84CD7B13-4429-4DD0-B6F5-31BB2697B4A1}" destId="{B920AFA1-88FE-43E4-963E-7D64E9736167}" srcOrd="0" destOrd="0" presId="urn:microsoft.com/office/officeart/2005/8/layout/vList2"/>
    <dgm:cxn modelId="{71E130CF-7E8D-4E9F-9C09-57C4F80DEC73}" srcId="{5AF30FEB-8C08-40AA-B757-E4C423B541A5}" destId="{84CD7B13-4429-4DD0-B6F5-31BB2697B4A1}" srcOrd="0" destOrd="0" parTransId="{236F6F1B-071C-4C4C-A36B-852F8DF43B71}" sibTransId="{E833E7CE-F327-4BEE-978E-646D23D95A26}"/>
    <dgm:cxn modelId="{61D62A7D-1DAE-4544-8A79-0DCDC522D60A}" type="presOf" srcId="{5AF30FEB-8C08-40AA-B757-E4C423B541A5}" destId="{467297A5-7518-4542-A779-A103D55F6014}" srcOrd="0" destOrd="0" presId="urn:microsoft.com/office/officeart/2005/8/layout/vList2"/>
    <dgm:cxn modelId="{2E3C59C0-ED4C-418B-8A3F-EDAC7DC95E46}" type="presParOf" srcId="{467297A5-7518-4542-A779-A103D55F6014}" destId="{B920AFA1-88FE-43E4-963E-7D64E97361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20AFA1-88FE-43E4-963E-7D64E9736167}">
      <dsp:nvSpPr>
        <dsp:cNvPr id="0" name=""/>
        <dsp:cNvSpPr/>
      </dsp:nvSpPr>
      <dsp:spPr>
        <a:xfrm>
          <a:off x="0" y="17361"/>
          <a:ext cx="8839200" cy="4329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The study of physical geography is emerging as a discipline of evaluating and managing natural resources. In order to achieve this objective, it is essential to understand the intricate relationship between physical environment and human beings.</a:t>
          </a:r>
          <a:endParaRPr lang="en-IN" sz="3700" kern="1200" dirty="0"/>
        </a:p>
      </dsp:txBody>
      <dsp:txXfrm>
        <a:off x="0" y="17361"/>
        <a:ext cx="8839200" cy="4329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D467D-9919-490A-90EC-A06BD99FFDFF}" type="datetimeFigureOut">
              <a:rPr lang="en-US" smtClean="0"/>
              <a:pPr/>
              <a:t>12-Aug-20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8F5E-4AEE-4290-89F1-5C40011B7A6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7710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12-Aug-20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620000" cy="61277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ATOMIC ENERGY EDUCATION SOCIETY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76600"/>
            <a:ext cx="64008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  <a:t>CHAPTER-01</a:t>
            </a:r>
            <a:b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  <a:t>Geography as a Discipline</a:t>
            </a:r>
            <a:endParaRPr lang="en-US" sz="28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4362555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Bookman Old Style" pitchFamily="18" charset="0"/>
              </a:rPr>
              <a:t>MODULE-02/02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447800"/>
            <a:ext cx="609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Bookman Old Style" pitchFamily="18" charset="0"/>
              </a:rPr>
              <a:t>SUBJECT – GEOGRAPHY</a:t>
            </a:r>
          </a:p>
          <a:p>
            <a:pPr algn="ctr"/>
            <a:r>
              <a:rPr lang="en-US" sz="2800" b="1" dirty="0" smtClean="0">
                <a:latin typeface="Bookman Old Style" pitchFamily="18" charset="0"/>
              </a:rPr>
              <a:t>STREAM – ARTS</a:t>
            </a:r>
          </a:p>
          <a:p>
            <a:pPr algn="ctr"/>
            <a:r>
              <a:rPr lang="en-US" sz="2800" b="1" dirty="0" smtClean="0">
                <a:latin typeface="Bookman Old Style" pitchFamily="18" charset="0"/>
              </a:rPr>
              <a:t>CLASS -</a:t>
            </a:r>
            <a:r>
              <a:rPr lang="en-US" sz="2800" b="1" dirty="0" smtClean="0">
                <a:latin typeface="Bookman Old Style" pitchFamily="18" charset="0"/>
              </a:rPr>
              <a:t>11th 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5867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Bookman Old Style" pitchFamily="18" charset="0"/>
              </a:rPr>
              <a:t>Prepared By: </a:t>
            </a:r>
            <a:r>
              <a:rPr lang="en-US" b="1" dirty="0" err="1" smtClean="0">
                <a:latin typeface="Bookman Old Style" pitchFamily="18" charset="0"/>
              </a:rPr>
              <a:t>Mr</a:t>
            </a:r>
            <a:r>
              <a:rPr lang="en-US" b="1" dirty="0" smtClean="0">
                <a:latin typeface="Bookman Old Style" pitchFamily="18" charset="0"/>
              </a:rPr>
              <a:t> S.SADHUKHAN (PGT-SS)</a:t>
            </a:r>
          </a:p>
          <a:p>
            <a:r>
              <a:rPr lang="en-US" b="1" dirty="0" smtClean="0">
                <a:latin typeface="Bookman Old Style" pitchFamily="18" charset="0"/>
              </a:rPr>
              <a:t>AECS-2, JADUGUDA</a:t>
            </a:r>
            <a:endParaRPr lang="en-US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609600"/>
            <a:ext cx="8915400" cy="6172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(i) Plant Geography which studies </a:t>
            </a:r>
            <a:r>
              <a:rPr lang="en-US" dirty="0" smtClean="0">
                <a:solidFill>
                  <a:srgbClr val="000000"/>
                </a:solidFill>
              </a:rPr>
              <a:t>the spatial </a:t>
            </a:r>
            <a:r>
              <a:rPr lang="en-US" dirty="0">
                <a:solidFill>
                  <a:srgbClr val="000000"/>
                </a:solidFill>
              </a:rPr>
              <a:t>pattern of natural vegetation </a:t>
            </a:r>
            <a:r>
              <a:rPr lang="en-US" dirty="0" smtClean="0">
                <a:solidFill>
                  <a:srgbClr val="000000"/>
                </a:solidFill>
              </a:rPr>
              <a:t>in their </a:t>
            </a:r>
            <a:r>
              <a:rPr lang="en-US" dirty="0">
                <a:solidFill>
                  <a:srgbClr val="000000"/>
                </a:solidFill>
              </a:rPr>
              <a:t>habitats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(ii) Zoo Geography which studies </a:t>
            </a:r>
            <a:r>
              <a:rPr lang="en-US" dirty="0" smtClean="0">
                <a:solidFill>
                  <a:srgbClr val="000000"/>
                </a:solidFill>
              </a:rPr>
              <a:t>the spatial </a:t>
            </a:r>
            <a:r>
              <a:rPr lang="en-US" dirty="0">
                <a:solidFill>
                  <a:srgbClr val="000000"/>
                </a:solidFill>
              </a:rPr>
              <a:t>patterns </a:t>
            </a:r>
            <a:r>
              <a:rPr lang="en-US" dirty="0" smtClean="0">
                <a:solidFill>
                  <a:srgbClr val="000000"/>
                </a:solidFill>
              </a:rPr>
              <a:t>and geographic characteristics </a:t>
            </a:r>
            <a:r>
              <a:rPr lang="en-US" dirty="0">
                <a:solidFill>
                  <a:srgbClr val="000000"/>
                </a:solidFill>
              </a:rPr>
              <a:t>of animals and </a:t>
            </a:r>
            <a:r>
              <a:rPr lang="en-US" dirty="0" smtClean="0">
                <a:solidFill>
                  <a:srgbClr val="000000"/>
                </a:solidFill>
              </a:rPr>
              <a:t>their habitats.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(iii) Ecology /Ecosystem deals with </a:t>
            </a:r>
            <a:r>
              <a:rPr lang="en-US" dirty="0" smtClean="0">
                <a:solidFill>
                  <a:srgbClr val="000000"/>
                </a:solidFill>
              </a:rPr>
              <a:t>the scientific </a:t>
            </a:r>
            <a:r>
              <a:rPr lang="en-US" dirty="0">
                <a:solidFill>
                  <a:srgbClr val="000000"/>
                </a:solidFill>
              </a:rPr>
              <a:t>study of the </a:t>
            </a:r>
            <a:r>
              <a:rPr lang="en-US" dirty="0" smtClean="0">
                <a:solidFill>
                  <a:srgbClr val="000000"/>
                </a:solidFill>
              </a:rPr>
              <a:t>habitats characteristic </a:t>
            </a:r>
            <a:r>
              <a:rPr lang="en-US" dirty="0">
                <a:solidFill>
                  <a:srgbClr val="000000"/>
                </a:solidFill>
              </a:rPr>
              <a:t>of species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(iv) Environmental Geography </a:t>
            </a:r>
            <a:r>
              <a:rPr lang="en-US" dirty="0" smtClean="0">
                <a:solidFill>
                  <a:srgbClr val="000000"/>
                </a:solidFill>
              </a:rPr>
              <a:t>concerns world </a:t>
            </a:r>
            <a:r>
              <a:rPr lang="en-US" dirty="0">
                <a:solidFill>
                  <a:srgbClr val="000000"/>
                </a:solidFill>
              </a:rPr>
              <a:t>over leading to the </a:t>
            </a:r>
            <a:r>
              <a:rPr lang="en-US" dirty="0" err="1">
                <a:solidFill>
                  <a:srgbClr val="000000"/>
                </a:solidFill>
              </a:rPr>
              <a:t>realisation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of environmental </a:t>
            </a:r>
            <a:r>
              <a:rPr lang="en-US" dirty="0">
                <a:solidFill>
                  <a:srgbClr val="000000"/>
                </a:solidFill>
              </a:rPr>
              <a:t>problems such as </a:t>
            </a:r>
            <a:r>
              <a:rPr lang="en-US" dirty="0" smtClean="0">
                <a:solidFill>
                  <a:srgbClr val="000000"/>
                </a:solidFill>
              </a:rPr>
              <a:t>land gradation</a:t>
            </a:r>
            <a:r>
              <a:rPr lang="en-US" dirty="0">
                <a:solidFill>
                  <a:srgbClr val="000000"/>
                </a:solidFill>
              </a:rPr>
              <a:t>, pollution and concerns </a:t>
            </a:r>
            <a:r>
              <a:rPr lang="en-US" dirty="0" smtClean="0">
                <a:solidFill>
                  <a:srgbClr val="000000"/>
                </a:solidFill>
              </a:rPr>
              <a:t>for conservation </a:t>
            </a:r>
            <a:r>
              <a:rPr lang="en-US" dirty="0">
                <a:solidFill>
                  <a:srgbClr val="000000"/>
                </a:solidFill>
              </a:rPr>
              <a:t>has resulted in </a:t>
            </a:r>
            <a:r>
              <a:rPr lang="en-US" dirty="0" smtClean="0">
                <a:solidFill>
                  <a:srgbClr val="000000"/>
                </a:solidFill>
              </a:rPr>
              <a:t>the introduction </a:t>
            </a:r>
            <a:endParaRPr lang="en-I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1977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90600"/>
          </a:xfrm>
        </p:spPr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REGIONAL APPROACH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FF99"/>
                </a:solidFill>
              </a:rPr>
              <a:t>REGIONAL STUDIES  - macro, meso and micro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FF99"/>
                </a:solidFill>
              </a:rPr>
              <a:t>REGIONAL PLANNING – rural and urban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FF99"/>
                </a:solidFill>
              </a:rPr>
              <a:t>REGIONAL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FF99"/>
                </a:solidFill>
              </a:rPr>
              <a:t>REGIONAL ANALYSIS</a:t>
            </a:r>
          </a:p>
          <a:p>
            <a:pPr marL="514350" indent="-514350">
              <a:buNone/>
            </a:pPr>
            <a:r>
              <a:rPr lang="en-GB" b="1" dirty="0" smtClean="0">
                <a:solidFill>
                  <a:srgbClr val="FFFF99"/>
                </a:solidFill>
              </a:rPr>
              <a:t>		Philosophy</a:t>
            </a:r>
          </a:p>
          <a:p>
            <a:pPr marL="514350" indent="-514350">
              <a:buNone/>
            </a:pPr>
            <a:r>
              <a:rPr lang="en-GB" b="1" dirty="0" smtClean="0">
                <a:solidFill>
                  <a:srgbClr val="FFFF99"/>
                </a:solidFill>
              </a:rPr>
              <a:t>		Methods and techniques</a:t>
            </a:r>
          </a:p>
          <a:p>
            <a:pPr marL="514350" indent="-514350">
              <a:buNone/>
            </a:pPr>
            <a:r>
              <a:rPr lang="en-GB" b="1" dirty="0" smtClean="0">
                <a:solidFill>
                  <a:srgbClr val="FFFF99"/>
                </a:solidFill>
              </a:rPr>
              <a:t>			statistical techniques</a:t>
            </a:r>
          </a:p>
          <a:p>
            <a:pPr marL="514350" indent="-514350">
              <a:buNone/>
            </a:pPr>
            <a:r>
              <a:rPr lang="en-GB" b="1" dirty="0" smtClean="0">
                <a:solidFill>
                  <a:srgbClr val="FFFF99"/>
                </a:solidFill>
              </a:rPr>
              <a:t>			Field survey</a:t>
            </a:r>
          </a:p>
          <a:p>
            <a:pPr marL="514350" indent="-514350">
              <a:buNone/>
            </a:pPr>
            <a:r>
              <a:rPr lang="en-GB" b="1" dirty="0" smtClean="0">
                <a:solidFill>
                  <a:srgbClr val="FFFF99"/>
                </a:solidFill>
              </a:rPr>
              <a:t>			Remote sensing, GIS, GPS</a:t>
            </a:r>
            <a:endParaRPr lang="en-GB" b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Gvhss\Desktop\branches of geography 6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rgbClr val="FFC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28600" y="762000"/>
            <a:ext cx="8763000" cy="658180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tx1"/>
            </a:gs>
            <a:gs pos="14000">
              <a:srgbClr val="009900"/>
            </a:gs>
            <a:gs pos="70000">
              <a:srgbClr val="FF6600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solidFill>
                  <a:srgbClr val="00FF99"/>
                </a:solidFill>
              </a:rPr>
              <a:t>PHYSICAL GEOGRAPHY</a:t>
            </a:r>
            <a:endParaRPr lang="en-GB" b="1" dirty="0">
              <a:solidFill>
                <a:srgbClr val="00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GB" sz="2800" b="1" u="sng" dirty="0" smtClean="0">
                <a:solidFill>
                  <a:srgbClr val="FFFF00"/>
                </a:solidFill>
              </a:rPr>
              <a:t>Lithosphere</a:t>
            </a:r>
          </a:p>
          <a:p>
            <a:pPr marL="514350" indent="-514350">
              <a:buNone/>
            </a:pPr>
            <a:r>
              <a:rPr lang="en-GB" sz="2800" b="1" dirty="0" smtClean="0">
                <a:solidFill>
                  <a:srgbClr val="000000"/>
                </a:solidFill>
              </a:rPr>
              <a:t>	(landforms, drainage, physiography......)</a:t>
            </a:r>
          </a:p>
          <a:p>
            <a:pPr marL="514350" indent="-514350">
              <a:buNone/>
            </a:pPr>
            <a:r>
              <a:rPr lang="en-GB" sz="2800" b="1" u="sng" dirty="0" smtClean="0">
                <a:solidFill>
                  <a:schemeClr val="accent1"/>
                </a:solidFill>
              </a:rPr>
              <a:t>Atmosphere</a:t>
            </a:r>
          </a:p>
          <a:p>
            <a:pPr marL="514350" indent="-514350">
              <a:buNone/>
            </a:pPr>
            <a:r>
              <a:rPr lang="en-GB" sz="2800" b="1" dirty="0" smtClean="0">
                <a:solidFill>
                  <a:srgbClr val="000000"/>
                </a:solidFill>
              </a:rPr>
              <a:t>	(composition, structure, climate, wind, precipitation .......)</a:t>
            </a:r>
          </a:p>
          <a:p>
            <a:pPr marL="514350" indent="-514350">
              <a:buNone/>
            </a:pPr>
            <a:r>
              <a:rPr lang="en-GB" sz="2800" b="1" u="sng" dirty="0" smtClean="0">
                <a:solidFill>
                  <a:srgbClr val="C00000"/>
                </a:solidFill>
              </a:rPr>
              <a:t>Hydrosphere</a:t>
            </a:r>
          </a:p>
          <a:p>
            <a:pPr marL="880110" lvl="1" indent="-514350">
              <a:buNone/>
            </a:pPr>
            <a:r>
              <a:rPr lang="en-GB" sz="2800" b="1" dirty="0" smtClean="0">
                <a:solidFill>
                  <a:srgbClr val="000000"/>
                </a:solidFill>
              </a:rPr>
              <a:t>  (oceans, lakes, rivers ......)</a:t>
            </a:r>
          </a:p>
          <a:p>
            <a:pPr marL="514350" indent="-514350">
              <a:buNone/>
            </a:pPr>
            <a:r>
              <a:rPr lang="en-GB" sz="2800" b="1" u="sng" dirty="0" smtClean="0">
                <a:solidFill>
                  <a:srgbClr val="FFFF00"/>
                </a:solidFill>
              </a:rPr>
              <a:t>Biosphere</a:t>
            </a:r>
          </a:p>
          <a:p>
            <a:pPr marL="514350" indent="-514350">
              <a:buNone/>
            </a:pPr>
            <a:r>
              <a:rPr lang="en-GB" sz="2800" b="1" dirty="0" smtClean="0">
                <a:solidFill>
                  <a:srgbClr val="000000"/>
                </a:solidFill>
              </a:rPr>
              <a:t>	(life forms, food chain, ecological balance ...)</a:t>
            </a:r>
            <a:endParaRPr lang="en-GB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86351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Soils are formed through the </a:t>
            </a:r>
            <a:r>
              <a:rPr lang="en-US" dirty="0" smtClean="0">
                <a:solidFill>
                  <a:srgbClr val="FFFF00"/>
                </a:solidFill>
              </a:rPr>
              <a:t>process of </a:t>
            </a:r>
            <a:r>
              <a:rPr lang="en-US" dirty="0" err="1">
                <a:solidFill>
                  <a:srgbClr val="FFFF00"/>
                </a:solidFill>
              </a:rPr>
              <a:t>pedogenesis</a:t>
            </a:r>
            <a:r>
              <a:rPr lang="en-US" dirty="0">
                <a:solidFill>
                  <a:srgbClr val="FFFF00"/>
                </a:solidFill>
              </a:rPr>
              <a:t> and depend upon the </a:t>
            </a:r>
            <a:r>
              <a:rPr lang="en-US" dirty="0" smtClean="0">
                <a:solidFill>
                  <a:srgbClr val="FFFF00"/>
                </a:solidFill>
              </a:rPr>
              <a:t>parent rocks</a:t>
            </a:r>
            <a:r>
              <a:rPr lang="en-US" dirty="0">
                <a:solidFill>
                  <a:srgbClr val="FFFF00"/>
                </a:solidFill>
              </a:rPr>
              <a:t>, climate, biological </a:t>
            </a:r>
            <a:r>
              <a:rPr lang="en-US" sz="2800" dirty="0">
                <a:solidFill>
                  <a:srgbClr val="FFFF00"/>
                </a:solidFill>
              </a:rPr>
              <a:t>activity</a:t>
            </a:r>
            <a:r>
              <a:rPr lang="en-US" dirty="0">
                <a:solidFill>
                  <a:srgbClr val="FFFF00"/>
                </a:solidFill>
              </a:rPr>
              <a:t> and time.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86351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dirty="0" smtClean="0"/>
              <a:t>             </a:t>
            </a:r>
            <a:r>
              <a:rPr lang="en-IN" dirty="0" err="1" smtClean="0">
                <a:solidFill>
                  <a:srgbClr val="FFFF00"/>
                </a:solidFill>
              </a:rPr>
              <a:t>P</a:t>
            </a:r>
            <a:r>
              <a:rPr lang="en-IN" dirty="0" err="1" smtClean="0">
                <a:solidFill>
                  <a:srgbClr val="FFFF00"/>
                </a:solidFill>
              </a:rPr>
              <a:t>edogenesis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954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1220187035"/>
              </p:ext>
            </p:extLst>
          </p:nvPr>
        </p:nvGraphicFramePr>
        <p:xfrm>
          <a:off x="304800" y="2057400"/>
          <a:ext cx="8839200" cy="4389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46536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6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sz="4800" dirty="0" smtClean="0"/>
              <a:t>Thank </a:t>
            </a:r>
            <a:endParaRPr lang="en-IN" sz="48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921" r="692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95600"/>
            <a:ext cx="2209800" cy="2179320"/>
          </a:xfrm>
          <a:solidFill>
            <a:srgbClr val="FF00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sz="4800" dirty="0" smtClean="0"/>
              <a:t>You</a:t>
            </a:r>
            <a:endParaRPr lang="en-IN" sz="4800" dirty="0"/>
          </a:p>
        </p:txBody>
      </p:sp>
    </p:spTree>
    <p:extLst>
      <p:ext uri="{BB962C8B-B14F-4D97-AF65-F5344CB8AC3E}">
        <p14:creationId xmlns="" xmlns:p14="http://schemas.microsoft.com/office/powerpoint/2010/main" val="127062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Gvhss\Desktop\f9f13f2d1310548225551.990ddeee.m_geograph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0"/>
            <a:ext cx="71628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u="sng" dirty="0" smtClean="0">
                <a:solidFill>
                  <a:srgbClr val="FFFF00"/>
                </a:solidFill>
              </a:rPr>
              <a:t>SYSTEMATIC GEOGRAPHY</a:t>
            </a:r>
            <a:endParaRPr lang="en-GB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229600" cy="3200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00FF00"/>
                </a:solidFill>
              </a:rPr>
              <a:t>PHYSICAL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00FFFF"/>
                </a:solidFill>
              </a:rPr>
              <a:t>HUMAN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0066"/>
                </a:solidFill>
              </a:rPr>
              <a:t>BIOGEOGRAPHY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dirty="0" smtClean="0"/>
              <a:t>PHYSICAL GEOGRAPHY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GB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GEOMORPHOLOGY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CLIMATOLOGY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HYDROLOGY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SOIL GEOGRAPHY</a:t>
            </a:r>
            <a:endParaRPr lang="en-GB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ln>
            <a:solidFill>
              <a:srgbClr val="863514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0" lvl="2" indent="-457200">
              <a:buClr>
                <a:schemeClr val="accent3"/>
              </a:buClr>
              <a:buSzPct val="95000"/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Geomorphology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is devoted to the study of landforms, their evolution and related processes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 marL="457200" lvl="2" indent="-457200">
              <a:buClr>
                <a:schemeClr val="accent3"/>
              </a:buClr>
              <a:buSzPct val="95000"/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Climatology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encompasses the study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of structure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of atmosphere and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elements of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weather and climates and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climatic types and regions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 marL="457200" lvl="2" indent="-457200">
              <a:buClr>
                <a:schemeClr val="accent3"/>
              </a:buClr>
              <a:buSzPct val="95000"/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Hydrology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studies the realm of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water over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the surface of the earth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including oceans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, lakes, rivers and other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water bodies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and its effect on different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life forms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including human life and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their activities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 marL="457200" lvl="2" indent="-457200">
              <a:buClr>
                <a:schemeClr val="accent3"/>
              </a:buClr>
              <a:buSzPct val="95000"/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Soil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Geography is devoted to study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the processes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of soil formation, soil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types, their 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fertility status, distribution </a:t>
            </a:r>
            <a:r>
              <a:rPr lang="en-US" sz="2600" dirty="0" smtClean="0">
                <a:solidFill>
                  <a:schemeClr val="tx1"/>
                </a:solidFill>
                <a:latin typeface="Bookman Old Style" pitchFamily="18" charset="0"/>
              </a:rPr>
              <a:t>and use</a:t>
            </a:r>
            <a:r>
              <a:rPr lang="en-US" sz="2600" dirty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48110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>
            <a:alpha val="8392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HUMAN GEOGRAPHY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SOCIAL/ CULTURAL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POPULATION AND SETTLEMENT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ECONOMIC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HISTORICAL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POLITICAL GEOGRAPHY</a:t>
            </a:r>
            <a:endParaRPr lang="en-GB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7467"/>
            <a:ext cx="9067800" cy="6294437"/>
          </a:xfrm>
          <a:solidFill>
            <a:srgbClr val="863514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71500" indent="-571500">
              <a:buAutoNum type="romanLcParenBoth"/>
            </a:pPr>
            <a:r>
              <a:rPr lang="en-US" dirty="0" smtClean="0"/>
              <a:t>Social/Cultural </a:t>
            </a:r>
            <a:r>
              <a:rPr lang="en-US" dirty="0"/>
              <a:t>Geography encompasses the study of society and </a:t>
            </a:r>
            <a:r>
              <a:rPr lang="en-US" dirty="0" smtClean="0"/>
              <a:t>its spatial </a:t>
            </a:r>
            <a:r>
              <a:rPr lang="en-US" dirty="0"/>
              <a:t>dynamics as well as the </a:t>
            </a:r>
            <a:r>
              <a:rPr lang="en-US" dirty="0" smtClean="0"/>
              <a:t>cultural elements </a:t>
            </a:r>
            <a:r>
              <a:rPr lang="en-US" dirty="0"/>
              <a:t>contributed by the society</a:t>
            </a:r>
            <a:r>
              <a:rPr lang="en-US" dirty="0" smtClean="0"/>
              <a:t>.</a:t>
            </a:r>
          </a:p>
          <a:p>
            <a:pPr marL="571500" indent="-571500">
              <a:buAutoNum type="romanLcParenBoth"/>
            </a:pPr>
            <a:endParaRPr lang="en-US" dirty="0"/>
          </a:p>
          <a:p>
            <a:pPr marL="0" indent="0">
              <a:buNone/>
            </a:pPr>
            <a:r>
              <a:rPr lang="en-US" dirty="0"/>
              <a:t>(ii) Population and Settlement </a:t>
            </a:r>
            <a:r>
              <a:rPr lang="en-US" dirty="0" smtClean="0"/>
              <a:t>Geography (Rural </a:t>
            </a:r>
            <a:r>
              <a:rPr lang="en-US" dirty="0"/>
              <a:t>and Urban). It studies </a:t>
            </a:r>
            <a:r>
              <a:rPr lang="en-US" dirty="0" smtClean="0"/>
              <a:t>population growth</a:t>
            </a:r>
            <a:r>
              <a:rPr lang="en-US" dirty="0"/>
              <a:t>, distribution, density, sex </a:t>
            </a:r>
            <a:r>
              <a:rPr lang="en-US" dirty="0" smtClean="0"/>
              <a:t>ratio, migration </a:t>
            </a:r>
            <a:r>
              <a:rPr lang="en-US" dirty="0"/>
              <a:t>and occupational </a:t>
            </a:r>
            <a:r>
              <a:rPr lang="en-US" dirty="0" smtClean="0"/>
              <a:t>structure etc</a:t>
            </a:r>
            <a:r>
              <a:rPr lang="en-US" dirty="0"/>
              <a:t>. Settlement geography studies </a:t>
            </a:r>
            <a:r>
              <a:rPr lang="en-US" dirty="0" smtClean="0"/>
              <a:t>the characteristics </a:t>
            </a:r>
            <a:r>
              <a:rPr lang="en-US" dirty="0"/>
              <a:t>of rural and urban</a:t>
            </a:r>
          </a:p>
          <a:p>
            <a:pPr marL="0" indent="0">
              <a:buNone/>
            </a:pPr>
            <a:r>
              <a:rPr lang="en-US" dirty="0"/>
              <a:t>settlements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(iii) Economic Geography studies </a:t>
            </a:r>
            <a:r>
              <a:rPr lang="en-US" dirty="0" smtClean="0"/>
              <a:t>economic activities </a:t>
            </a:r>
            <a:r>
              <a:rPr lang="en-US" dirty="0"/>
              <a:t>of the people </a:t>
            </a:r>
            <a:r>
              <a:rPr lang="en-US" dirty="0" smtClean="0"/>
              <a:t>including agriculture</a:t>
            </a:r>
            <a:r>
              <a:rPr lang="en-US" dirty="0"/>
              <a:t>, industry, tourism, </a:t>
            </a:r>
            <a:r>
              <a:rPr lang="en-US" dirty="0" smtClean="0"/>
              <a:t>trade, and </a:t>
            </a:r>
            <a:r>
              <a:rPr lang="en-US" dirty="0"/>
              <a:t>transport, infrastructure </a:t>
            </a:r>
            <a:r>
              <a:rPr lang="en-US" dirty="0" smtClean="0"/>
              <a:t>and services</a:t>
            </a:r>
            <a:r>
              <a:rPr lang="en-US" dirty="0"/>
              <a:t>, etc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5355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76200" y="533400"/>
            <a:ext cx="9067800" cy="6172200"/>
          </a:xfrm>
          <a:solidFill>
            <a:srgbClr val="863514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dirty="0"/>
              <a:t>(iv) Historical Geography studies </a:t>
            </a:r>
            <a:r>
              <a:rPr lang="en-US" dirty="0" smtClean="0"/>
              <a:t>the historical </a:t>
            </a:r>
            <a:r>
              <a:rPr lang="en-US" dirty="0"/>
              <a:t>processes through which </a:t>
            </a:r>
            <a:r>
              <a:rPr lang="en-US" dirty="0" smtClean="0"/>
              <a:t>the space </a:t>
            </a:r>
            <a:r>
              <a:rPr lang="en-US" dirty="0"/>
              <a:t>gets </a:t>
            </a:r>
            <a:r>
              <a:rPr lang="en-US" dirty="0" err="1"/>
              <a:t>organised</a:t>
            </a:r>
            <a:r>
              <a:rPr lang="en-US" dirty="0"/>
              <a:t>. Every region </a:t>
            </a:r>
            <a:r>
              <a:rPr lang="en-US" dirty="0" smtClean="0"/>
              <a:t>has undergone </a:t>
            </a:r>
            <a:r>
              <a:rPr lang="en-US" dirty="0"/>
              <a:t>some historical </a:t>
            </a:r>
            <a:r>
              <a:rPr lang="en-US" dirty="0" smtClean="0"/>
              <a:t>experiences before </a:t>
            </a:r>
            <a:r>
              <a:rPr lang="en-US" dirty="0"/>
              <a:t>attaining the present day </a:t>
            </a:r>
            <a:r>
              <a:rPr lang="en-US" dirty="0" smtClean="0"/>
              <a:t>status</a:t>
            </a:r>
            <a:r>
              <a:rPr lang="en-US" dirty="0" smtClean="0"/>
              <a:t>. The </a:t>
            </a:r>
            <a:r>
              <a:rPr lang="en-US" dirty="0"/>
              <a:t>geographical features </a:t>
            </a:r>
            <a:r>
              <a:rPr lang="en-US" dirty="0" smtClean="0"/>
              <a:t>also experience </a:t>
            </a:r>
            <a:r>
              <a:rPr lang="en-US" dirty="0"/>
              <a:t>temporal changes and </a:t>
            </a:r>
            <a:r>
              <a:rPr lang="en-US" dirty="0" smtClean="0"/>
              <a:t>these form </a:t>
            </a:r>
            <a:r>
              <a:rPr lang="en-US" dirty="0"/>
              <a:t>the concerns of </a:t>
            </a:r>
            <a:r>
              <a:rPr lang="en-US" dirty="0" smtClean="0"/>
              <a:t>historical geography</a:t>
            </a:r>
            <a:r>
              <a:rPr lang="en-US" dirty="0"/>
              <a:t>. </a:t>
            </a:r>
            <a:endParaRPr lang="en-US" dirty="0" smtClean="0"/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r>
              <a:rPr lang="en-US" dirty="0" smtClean="0"/>
              <a:t>(</a:t>
            </a:r>
            <a:r>
              <a:rPr lang="en-US" dirty="0"/>
              <a:t>V) Political Geography looks at the </a:t>
            </a:r>
            <a:r>
              <a:rPr lang="en-US" dirty="0" smtClean="0"/>
              <a:t>space from </a:t>
            </a:r>
            <a:r>
              <a:rPr lang="en-US" dirty="0"/>
              <a:t>the angle of political events </a:t>
            </a:r>
            <a:r>
              <a:rPr lang="en-US" dirty="0" smtClean="0"/>
              <a:t>and studies </a:t>
            </a:r>
            <a:r>
              <a:rPr lang="en-US" dirty="0"/>
              <a:t>boundaries, space </a:t>
            </a:r>
            <a:r>
              <a:rPr lang="en-US" dirty="0" smtClean="0"/>
              <a:t>relations between </a:t>
            </a:r>
            <a:r>
              <a:rPr lang="en-US" dirty="0" err="1" smtClean="0"/>
              <a:t>neighbouring</a:t>
            </a:r>
            <a:r>
              <a:rPr lang="en-US" dirty="0" smtClean="0"/>
              <a:t> </a:t>
            </a:r>
            <a:r>
              <a:rPr lang="en-US" dirty="0"/>
              <a:t>political </a:t>
            </a:r>
            <a:r>
              <a:rPr lang="en-US" dirty="0" smtClean="0"/>
              <a:t>units</a:t>
            </a:r>
            <a:r>
              <a:rPr lang="en-US" dirty="0" smtClean="0"/>
              <a:t>, delimitation </a:t>
            </a:r>
            <a:r>
              <a:rPr lang="en-US" dirty="0"/>
              <a:t>of constituencies, </a:t>
            </a:r>
            <a:r>
              <a:rPr lang="en-US" dirty="0" smtClean="0"/>
              <a:t>election scenario </a:t>
            </a:r>
            <a:r>
              <a:rPr lang="en-US" dirty="0"/>
              <a:t>and develops theoretical</a:t>
            </a:r>
          </a:p>
          <a:p>
            <a:pPr marL="393192" lvl="1" indent="0">
              <a:buNone/>
            </a:pPr>
            <a:r>
              <a:rPr lang="en-US" dirty="0"/>
              <a:t>framework to understand the </a:t>
            </a:r>
            <a:r>
              <a:rPr lang="en-US" dirty="0" smtClean="0"/>
              <a:t>political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r>
              <a:rPr lang="en-US" dirty="0"/>
              <a:t>of the population.</a:t>
            </a:r>
            <a:endParaRPr lang="en-US" dirty="0" smtClean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1422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BIOGEOGRAPHY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PLANT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ZOO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ENVIRONMENTAL 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FFFF00"/>
                </a:solidFill>
              </a:rPr>
              <a:t>ECOLOGY</a:t>
            </a:r>
            <a:endParaRPr lang="en-GB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667</TotalTime>
  <Words>514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ATOMIC ENERGY EDUCATION SOCIETY</vt:lpstr>
      <vt:lpstr>Slide 2</vt:lpstr>
      <vt:lpstr>SYSTEMATIC GEOGRAPHY</vt:lpstr>
      <vt:lpstr>PHYSICAL GEOGRAPHY</vt:lpstr>
      <vt:lpstr>Slide 5</vt:lpstr>
      <vt:lpstr>HUMAN GEOGRAPHY</vt:lpstr>
      <vt:lpstr>Slide 7</vt:lpstr>
      <vt:lpstr>Slide 8</vt:lpstr>
      <vt:lpstr>BIOGEOGRAPHY</vt:lpstr>
      <vt:lpstr>Slide 10</vt:lpstr>
      <vt:lpstr>REGIONAL APPROACH</vt:lpstr>
      <vt:lpstr>Slide 12</vt:lpstr>
      <vt:lpstr>PHYSICAL GEOGRAPHY</vt:lpstr>
      <vt:lpstr>             Pedogenesis</vt:lpstr>
      <vt:lpstr>Slide 15</vt:lpstr>
      <vt:lpstr>Thank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gvhss pullanoor</dc:creator>
  <cp:lastModifiedBy>user</cp:lastModifiedBy>
  <cp:revision>121</cp:revision>
  <dcterms:created xsi:type="dcterms:W3CDTF">2006-08-16T00:00:00Z</dcterms:created>
  <dcterms:modified xsi:type="dcterms:W3CDTF">2020-08-12T03:06:27Z</dcterms:modified>
</cp:coreProperties>
</file>